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73" r:id="rId3"/>
    <p:sldId id="258" r:id="rId4"/>
    <p:sldId id="275" r:id="rId5"/>
    <p:sldId id="276" r:id="rId6"/>
    <p:sldId id="277" r:id="rId7"/>
    <p:sldId id="264" r:id="rId8"/>
    <p:sldId id="266" r:id="rId9"/>
    <p:sldId id="279" r:id="rId10"/>
    <p:sldId id="267" r:id="rId11"/>
    <p:sldId id="278" r:id="rId12"/>
    <p:sldId id="281" r:id="rId13"/>
    <p:sldId id="282" r:id="rId14"/>
    <p:sldId id="270" r:id="rId15"/>
    <p:sldId id="280" r:id="rId16"/>
    <p:sldId id="272" r:id="rId17"/>
  </p:sldIdLst>
  <p:sldSz cx="9144000" cy="5143500" type="screen16x9"/>
  <p:notesSz cx="6858000" cy="9144000"/>
  <p:defaultTextStyle>
    <a:defPPr>
      <a:defRPr lang="en-US"/>
    </a:defPPr>
    <a:lvl1pPr marL="0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955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910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0865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7821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4776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1731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8686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5641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8426"/>
    <a:srgbClr val="FFC611"/>
    <a:srgbClr val="FFD347"/>
    <a:srgbClr val="FFD243"/>
    <a:srgbClr val="EBF6F9"/>
    <a:srgbClr val="BEE395"/>
    <a:srgbClr val="A9DA74"/>
    <a:srgbClr val="00863D"/>
    <a:srgbClr val="009E47"/>
    <a:srgbClr val="9CD4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506" y="-51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1BC2AF-ECAD-4B64-9E5E-57F7F29CBAD2}" type="datetimeFigureOut">
              <a:rPr lang="en-US" smtClean="0"/>
              <a:t>3/31/2021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FEA3F6-B450-4284-BB2C-4DA94784F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272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17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034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051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068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086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103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120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137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GV</a:t>
            </a:r>
            <a:r>
              <a:rPr lang="en-US" baseline="0" smtClean="0"/>
              <a:t> linh động điều chỉnh từ khó theo vùng miền nhé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6310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Đọc</a:t>
            </a:r>
            <a:r>
              <a:rPr lang="en-US" baseline="0" smtClean="0"/>
              <a:t> nối tiếp câu, khổ thơ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8940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GV nên</a:t>
            </a:r>
            <a:r>
              <a:rPr lang="en-US" baseline="0" smtClean="0"/>
              <a:t> hỏi và cho hs giải thích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463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Đọc</a:t>
            </a:r>
            <a:r>
              <a:rPr lang="en-US" baseline="0" smtClean="0"/>
              <a:t> thi đua, đọc cá nhân….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7445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HS phát</a:t>
            </a:r>
            <a:r>
              <a:rPr lang="en-US" baseline="0" smtClean="0"/>
              <a:t> hiện từ cùng vần xong, GV hỏi hai chữ đó cùng vần gì?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4543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Gọi</a:t>
            </a:r>
            <a:r>
              <a:rPr lang="en-US" baseline="0" smtClean="0"/>
              <a:t> HS đọc lại bài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4543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4460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4460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9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8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8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7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6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6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95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913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682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573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95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91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8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82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77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7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86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56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170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206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55" indent="0">
              <a:buNone/>
              <a:defRPr sz="2000" b="1"/>
            </a:lvl2pPr>
            <a:lvl3pPr marL="913910" indent="0">
              <a:buNone/>
              <a:defRPr sz="1800" b="1"/>
            </a:lvl3pPr>
            <a:lvl4pPr marL="1370865" indent="0">
              <a:buNone/>
              <a:defRPr sz="1600" b="1"/>
            </a:lvl4pPr>
            <a:lvl5pPr marL="1827821" indent="0">
              <a:buNone/>
              <a:defRPr sz="1600" b="1"/>
            </a:lvl5pPr>
            <a:lvl6pPr marL="2284776" indent="0">
              <a:buNone/>
              <a:defRPr sz="1600" b="1"/>
            </a:lvl6pPr>
            <a:lvl7pPr marL="2741731" indent="0">
              <a:buNone/>
              <a:defRPr sz="1600" b="1"/>
            </a:lvl7pPr>
            <a:lvl8pPr marL="3198686" indent="0">
              <a:buNone/>
              <a:defRPr sz="1600" b="1"/>
            </a:lvl8pPr>
            <a:lvl9pPr marL="365564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55" indent="0">
              <a:buNone/>
              <a:defRPr sz="2000" b="1"/>
            </a:lvl2pPr>
            <a:lvl3pPr marL="913910" indent="0">
              <a:buNone/>
              <a:defRPr sz="1800" b="1"/>
            </a:lvl3pPr>
            <a:lvl4pPr marL="1370865" indent="0">
              <a:buNone/>
              <a:defRPr sz="1600" b="1"/>
            </a:lvl4pPr>
            <a:lvl5pPr marL="1827821" indent="0">
              <a:buNone/>
              <a:defRPr sz="1600" b="1"/>
            </a:lvl5pPr>
            <a:lvl6pPr marL="2284776" indent="0">
              <a:buNone/>
              <a:defRPr sz="1600" b="1"/>
            </a:lvl6pPr>
            <a:lvl7pPr marL="2741731" indent="0">
              <a:buNone/>
              <a:defRPr sz="1600" b="1"/>
            </a:lvl7pPr>
            <a:lvl8pPr marL="3198686" indent="0">
              <a:buNone/>
              <a:defRPr sz="1600" b="1"/>
            </a:lvl8pPr>
            <a:lvl9pPr marL="365564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3/31/2021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699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3/31/2021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197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3/31/2021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749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6955" indent="0">
              <a:buNone/>
              <a:defRPr sz="1200"/>
            </a:lvl2pPr>
            <a:lvl3pPr marL="913910" indent="0">
              <a:buNone/>
              <a:defRPr sz="1000"/>
            </a:lvl3pPr>
            <a:lvl4pPr marL="1370865" indent="0">
              <a:buNone/>
              <a:defRPr sz="900"/>
            </a:lvl4pPr>
            <a:lvl5pPr marL="1827821" indent="0">
              <a:buNone/>
              <a:defRPr sz="900"/>
            </a:lvl5pPr>
            <a:lvl6pPr marL="2284776" indent="0">
              <a:buNone/>
              <a:defRPr sz="900"/>
            </a:lvl6pPr>
            <a:lvl7pPr marL="2741731" indent="0">
              <a:buNone/>
              <a:defRPr sz="900"/>
            </a:lvl7pPr>
            <a:lvl8pPr marL="3198686" indent="0">
              <a:buNone/>
              <a:defRPr sz="900"/>
            </a:lvl8pPr>
            <a:lvl9pPr marL="365564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878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6955" indent="0">
              <a:buNone/>
              <a:defRPr sz="2800"/>
            </a:lvl2pPr>
            <a:lvl3pPr marL="913910" indent="0">
              <a:buNone/>
              <a:defRPr sz="2400"/>
            </a:lvl3pPr>
            <a:lvl4pPr marL="1370865" indent="0">
              <a:buNone/>
              <a:defRPr sz="2000"/>
            </a:lvl4pPr>
            <a:lvl5pPr marL="1827821" indent="0">
              <a:buNone/>
              <a:defRPr sz="2000"/>
            </a:lvl5pPr>
            <a:lvl6pPr marL="2284776" indent="0">
              <a:buNone/>
              <a:defRPr sz="2000"/>
            </a:lvl6pPr>
            <a:lvl7pPr marL="2741731" indent="0">
              <a:buNone/>
              <a:defRPr sz="2000"/>
            </a:lvl7pPr>
            <a:lvl8pPr marL="3198686" indent="0">
              <a:buNone/>
              <a:defRPr sz="2000"/>
            </a:lvl8pPr>
            <a:lvl9pPr marL="3655641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6955" indent="0">
              <a:buNone/>
              <a:defRPr sz="1200"/>
            </a:lvl2pPr>
            <a:lvl3pPr marL="913910" indent="0">
              <a:buNone/>
              <a:defRPr sz="1000"/>
            </a:lvl3pPr>
            <a:lvl4pPr marL="1370865" indent="0">
              <a:buNone/>
              <a:defRPr sz="900"/>
            </a:lvl4pPr>
            <a:lvl5pPr marL="1827821" indent="0">
              <a:buNone/>
              <a:defRPr sz="900"/>
            </a:lvl5pPr>
            <a:lvl6pPr marL="2284776" indent="0">
              <a:buNone/>
              <a:defRPr sz="900"/>
            </a:lvl6pPr>
            <a:lvl7pPr marL="2741731" indent="0">
              <a:buNone/>
              <a:defRPr sz="900"/>
            </a:lvl7pPr>
            <a:lvl8pPr marL="3198686" indent="0">
              <a:buNone/>
              <a:defRPr sz="900"/>
            </a:lvl8pPr>
            <a:lvl9pPr marL="365564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427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391" tIns="45696" rIns="91391" bIns="4569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391" tIns="45696" rIns="91391" bIns="4569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391" tIns="45696" rIns="91391" bIns="4569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F851F-4C9B-4ED8-A706-7687066F5A2C}" type="datetimeFigureOut">
              <a:rPr lang="en-US" smtClean="0"/>
              <a:t>3/31/2021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391" tIns="45696" rIns="91391" bIns="4569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391" tIns="45696" rIns="91391" bIns="4569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177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391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16" indent="-342716" algn="l" defTabSz="91391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552" indent="-285597" algn="l" defTabSz="91391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88" indent="-228478" algn="l" defTabSz="91391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343" indent="-228478" algn="l" defTabSz="91391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298" indent="-228478" algn="l" defTabSz="91391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253" indent="-228478" algn="l" defTabSz="9139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208" indent="-228478" algn="l" defTabSz="9139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164" indent="-228478" algn="l" defTabSz="9139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119" indent="-228478" algn="l" defTabSz="9139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55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10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65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21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76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731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686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641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05"/>
          <a:stretch/>
        </p:blipFill>
        <p:spPr>
          <a:xfrm>
            <a:off x="3487579" y="2952750"/>
            <a:ext cx="1959293" cy="1893746"/>
          </a:xfrm>
          <a:prstGeom prst="rect">
            <a:avLst/>
          </a:prstGeom>
        </p:spPr>
      </p:pic>
      <p:sp>
        <p:nvSpPr>
          <p:cNvPr id="32" name="Flowchart: Document 17"/>
          <p:cNvSpPr/>
          <p:nvPr/>
        </p:nvSpPr>
        <p:spPr>
          <a:xfrm>
            <a:off x="-17799" y="-14642"/>
            <a:ext cx="9252641" cy="1943558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rgbClr val="FFD2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endParaRPr lang="en-US"/>
          </a:p>
        </p:txBody>
      </p:sp>
      <p:sp>
        <p:nvSpPr>
          <p:cNvPr id="18" name="Flowchart: Document 17"/>
          <p:cNvSpPr/>
          <p:nvPr/>
        </p:nvSpPr>
        <p:spPr>
          <a:xfrm>
            <a:off x="-43199" y="10758"/>
            <a:ext cx="9252641" cy="1777224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5010150"/>
            <a:ext cx="9144000" cy="1333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1" tIns="45696" rIns="91391" bIns="45696" spcCol="0"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1354231" y="2152115"/>
            <a:ext cx="7219136" cy="975143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85800" y="2109520"/>
            <a:ext cx="992332" cy="992332"/>
            <a:chOff x="1212273" y="1084984"/>
            <a:chExt cx="992332" cy="992332"/>
          </a:xfrm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-659635" y="-848744"/>
            <a:ext cx="2469633" cy="2296731"/>
            <a:chOff x="-2957976" y="-1125796"/>
            <a:chExt cx="2469633" cy="2296731"/>
          </a:xfrm>
        </p:grpSpPr>
        <p:sp>
          <p:nvSpPr>
            <p:cNvPr id="26" name="Oval 25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FFD2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rgbClr val="FFC6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12700" y="178394"/>
            <a:ext cx="1341530" cy="1107947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6600" b="1" smtClean="0">
                <a:solidFill>
                  <a:schemeClr val="accent6"/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7</a:t>
            </a:r>
            <a:endParaRPr lang="en-US" sz="6600" b="1">
              <a:solidFill>
                <a:schemeClr val="accent6"/>
              </a:solidFill>
              <a:latin typeface="Arial Rounded MT Bold" pitchFamily="34" charset="0"/>
              <a:ea typeface="Arial-Rounded" pitchFamily="34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828800" y="437711"/>
            <a:ext cx="7162800" cy="830948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4800" b="1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THẾ GIỚI TRONG MẮT EM</a:t>
            </a:r>
            <a:endParaRPr lang="en-US" sz="4800" b="1">
              <a:ln w="3175">
                <a:solidFill>
                  <a:schemeClr val="bg1"/>
                </a:solidFill>
              </a:ln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16605" y="2162639"/>
            <a:ext cx="990600" cy="954059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400" b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</a:t>
            </a:r>
          </a:p>
          <a:p>
            <a:pPr algn="ctr"/>
            <a:r>
              <a:rPr lang="en-US" sz="3200" b="1" smtClean="0">
                <a:solidFill>
                  <a:schemeClr val="bg1"/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2</a:t>
            </a:r>
            <a:endParaRPr lang="en-US" sz="3200" b="1">
              <a:solidFill>
                <a:schemeClr val="bg1"/>
              </a:solidFill>
              <a:latin typeface="Arial Rounded MT Bold" pitchFamily="34" charset="0"/>
              <a:ea typeface="Arial-Rounded" pitchFamily="34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371600" y="2289089"/>
            <a:ext cx="6350566" cy="64628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F6842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TRONG GIẤC MƠ BUỔI  SÁNG</a:t>
            </a:r>
            <a:endParaRPr lang="en-US" sz="3600" b="1">
              <a:solidFill>
                <a:srgbClr val="F68426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0305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9158" y="4431548"/>
            <a:ext cx="9019033" cy="523184"/>
          </a:xfrm>
          <a:prstGeom prst="rect">
            <a:avLst/>
          </a:prstGeom>
          <a:solidFill>
            <a:srgbClr val="FFD347"/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Trong giấc mơ, bạn nhỏ thấy ông mặt trời làm gì?</a:t>
            </a:r>
            <a:endParaRPr lang="en-US" sz="28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19400" y="1047750"/>
            <a:ext cx="4267200" cy="181583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Trong giấc mơ buổi sáng</a:t>
            </a: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Em gặp ông mặt trời</a:t>
            </a: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Mang túi đầy hoa nắng</a:t>
            </a: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Rải hoa vàng khắp nơi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2895600" y="2343150"/>
            <a:ext cx="35814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905991" y="2792578"/>
            <a:ext cx="35814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9086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76743" y="4248150"/>
            <a:ext cx="6776133" cy="584739"/>
          </a:xfrm>
          <a:prstGeom prst="rect">
            <a:avLst/>
          </a:prstGeom>
          <a:solidFill>
            <a:srgbClr val="FFD347"/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32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Bạn nhỏ thấy gì trên thảo nguyên?</a:t>
            </a:r>
            <a:endParaRPr lang="en-US" sz="32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62200" y="1047750"/>
            <a:ext cx="4518891" cy="181583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Trong giấc mơ buổi sáng</a:t>
            </a: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Em qua thảo nguyên xanh</a:t>
            </a: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Có rất nhiều hoa lạ</a:t>
            </a: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Mang tên bạn lớp mình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2514600" y="2343150"/>
            <a:ext cx="295983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466109" y="2792578"/>
            <a:ext cx="358140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2660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133600" y="1047750"/>
            <a:ext cx="4724400" cy="181583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Trong giấc mơ buổi sáng</a:t>
            </a: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Em thấy một dòng sông</a:t>
            </a: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Chảy tràn dòng sữa trắng</a:t>
            </a: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Đi qua ban mai hồng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2400" y="4410766"/>
            <a:ext cx="8915400" cy="523184"/>
          </a:xfrm>
          <a:prstGeom prst="rect">
            <a:avLst/>
          </a:prstGeom>
          <a:solidFill>
            <a:srgbClr val="FFD347"/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Dòng sông trong giấc mơ của bạn nhỏ có gì đặc biệt?</a:t>
            </a:r>
            <a:endParaRPr lang="en-US" sz="28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2287343" y="2353908"/>
            <a:ext cx="393954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255147" y="2803336"/>
            <a:ext cx="325581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696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154222" y="1047750"/>
            <a:ext cx="4724400" cy="181583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Trong giấc mơ buổi sáng</a:t>
            </a: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Em nghe rõ bên tai</a:t>
            </a: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Lời của chú gà trống</a:t>
            </a: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- Dậy mau đi! Học bài!...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60964" y="4410766"/>
            <a:ext cx="6698272" cy="523184"/>
          </a:xfrm>
          <a:prstGeom prst="rect">
            <a:avLst/>
          </a:prstGeom>
          <a:solidFill>
            <a:srgbClr val="FFD347"/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Bạn nhỏ nghe thấy gì trong giấc mơ?</a:t>
            </a:r>
            <a:endParaRPr lang="en-US" sz="28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2264484" y="2364666"/>
            <a:ext cx="325581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257541" y="2803336"/>
            <a:ext cx="376225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7256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25977" y="356663"/>
            <a:ext cx="609600" cy="609600"/>
          </a:xfrm>
          <a:prstGeom prst="ellipse">
            <a:avLst/>
          </a:prstGeom>
          <a:solidFill>
            <a:srgbClr val="F684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 smtClean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5</a:t>
            </a:r>
            <a:endParaRPr lang="en-US" sz="2800" b="1">
              <a:solidFill>
                <a:schemeClr val="bg1"/>
              </a:solidFill>
              <a:latin typeface="Arial Rounded MT Bold" pitchFamily="34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2728" y="445960"/>
            <a:ext cx="6622473" cy="461616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4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Học thuộc lòng khổ thơ cuối</a:t>
            </a:r>
            <a:endParaRPr lang="en-US" sz="24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53542" y="1200150"/>
            <a:ext cx="4690258" cy="3416271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400">
                <a:latin typeface="Arial" pitchFamily="34" charset="0"/>
                <a:ea typeface="Arial-Rounded" pitchFamily="34" charset="0"/>
                <a:cs typeface="Arial" pitchFamily="34" charset="0"/>
              </a:rPr>
              <a:t>Trong giấc mơ buổi sáng</a:t>
            </a:r>
          </a:p>
          <a:p>
            <a:pPr algn="just"/>
            <a:r>
              <a:rPr lang="en-US" sz="2400">
                <a:latin typeface="Arial" pitchFamily="34" charset="0"/>
                <a:ea typeface="Arial-Rounded" pitchFamily="34" charset="0"/>
                <a:cs typeface="Arial" pitchFamily="34" charset="0"/>
              </a:rPr>
              <a:t>Em thấy một dòng sông</a:t>
            </a:r>
          </a:p>
          <a:p>
            <a:pPr algn="just"/>
            <a:r>
              <a:rPr lang="en-US" sz="2400">
                <a:latin typeface="Arial" pitchFamily="34" charset="0"/>
                <a:ea typeface="Arial-Rounded" pitchFamily="34" charset="0"/>
                <a:cs typeface="Arial" pitchFamily="34" charset="0"/>
              </a:rPr>
              <a:t>Chảy tràn dòng sữa trắng</a:t>
            </a:r>
          </a:p>
          <a:p>
            <a:pPr algn="just"/>
            <a:r>
              <a:rPr lang="en-US" sz="2400">
                <a:latin typeface="Arial" pitchFamily="34" charset="0"/>
                <a:ea typeface="Arial-Rounded" pitchFamily="34" charset="0"/>
                <a:cs typeface="Arial" pitchFamily="34" charset="0"/>
              </a:rPr>
              <a:t>Đi qua ban mai hồng</a:t>
            </a:r>
          </a:p>
          <a:p>
            <a:pPr algn="just"/>
            <a:endParaRPr lang="en-US" sz="2400" smtClean="0">
              <a:latin typeface="Arial" pitchFamily="34" charset="0"/>
              <a:ea typeface="Arial-Rounded" pitchFamily="34" charset="0"/>
              <a:cs typeface="Arial" pitchFamily="34" charset="0"/>
            </a:endParaRPr>
          </a:p>
          <a:p>
            <a:pPr algn="just"/>
            <a:r>
              <a:rPr lang="en-US" sz="24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Trong </a:t>
            </a:r>
            <a:r>
              <a:rPr lang="en-US" sz="2400">
                <a:latin typeface="Arial" pitchFamily="34" charset="0"/>
                <a:ea typeface="Arial-Rounded" pitchFamily="34" charset="0"/>
                <a:cs typeface="Arial" pitchFamily="34" charset="0"/>
              </a:rPr>
              <a:t>giấc mơ buổi sáng</a:t>
            </a:r>
          </a:p>
          <a:p>
            <a:pPr algn="just"/>
            <a:r>
              <a:rPr lang="en-US" sz="2400">
                <a:latin typeface="Arial" pitchFamily="34" charset="0"/>
                <a:ea typeface="Arial-Rounded" pitchFamily="34" charset="0"/>
                <a:cs typeface="Arial" pitchFamily="34" charset="0"/>
              </a:rPr>
              <a:t>Em nghe rõ bên tai</a:t>
            </a:r>
          </a:p>
          <a:p>
            <a:pPr algn="just"/>
            <a:r>
              <a:rPr lang="en-US" sz="2400">
                <a:latin typeface="Arial" pitchFamily="34" charset="0"/>
                <a:ea typeface="Arial-Rounded" pitchFamily="34" charset="0"/>
                <a:cs typeface="Arial" pitchFamily="34" charset="0"/>
              </a:rPr>
              <a:t>Lời của chú gà trống</a:t>
            </a:r>
          </a:p>
          <a:p>
            <a:pPr algn="just"/>
            <a:r>
              <a:rPr lang="en-US" sz="2400">
                <a:latin typeface="Arial" pitchFamily="34" charset="0"/>
                <a:ea typeface="Arial-Rounded" pitchFamily="34" charset="0"/>
                <a:cs typeface="Arial" pitchFamily="34" charset="0"/>
              </a:rPr>
              <a:t>- Dậy mau đi! Học bài!...</a:t>
            </a: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4280" y="1254398"/>
            <a:ext cx="3017520" cy="403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636" y="1639597"/>
            <a:ext cx="2743200" cy="340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4137" y="2000536"/>
            <a:ext cx="2863872" cy="392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0126" y="2349840"/>
            <a:ext cx="3319272" cy="493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1182" y="3091124"/>
            <a:ext cx="3319272" cy="37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4074" y="3411942"/>
            <a:ext cx="3319272" cy="422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3292" y="3814102"/>
            <a:ext cx="2743200" cy="374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1681" y="4161081"/>
            <a:ext cx="2743200" cy="429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5454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25977" y="133350"/>
            <a:ext cx="609600" cy="609600"/>
          </a:xfrm>
          <a:prstGeom prst="ellipse">
            <a:avLst/>
          </a:prstGeom>
          <a:solidFill>
            <a:srgbClr val="F684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 smtClean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6</a:t>
            </a:r>
            <a:endParaRPr lang="en-US" sz="2800" b="1">
              <a:solidFill>
                <a:schemeClr val="bg1"/>
              </a:solidFill>
              <a:latin typeface="Arial Rounded MT Bold" pitchFamily="34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2728" y="222647"/>
            <a:ext cx="8146472" cy="461616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4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Nói về một giấc mơ của em</a:t>
            </a:r>
            <a:endParaRPr lang="en-US" sz="24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61" t="44247" r="25483" b="16269"/>
          <a:stretch/>
        </p:blipFill>
        <p:spPr bwMode="auto">
          <a:xfrm>
            <a:off x="635577" y="1047750"/>
            <a:ext cx="8190701" cy="3582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3574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438150"/>
            <a:ext cx="6096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latin typeface="Arial" pitchFamily="34" charset="0"/>
                <a:cs typeface="Arial" pitchFamily="34" charset="0"/>
              </a:rPr>
              <a:t>Dặn dò:</a:t>
            </a:r>
          </a:p>
          <a:p>
            <a:pPr marL="285750" indent="-285750">
              <a:buFontTx/>
              <a:buChar char="-"/>
            </a:pPr>
            <a:r>
              <a:rPr lang="en-US" sz="2800" smtClean="0">
                <a:latin typeface="Arial" pitchFamily="34" charset="0"/>
                <a:cs typeface="Arial" pitchFamily="34" charset="0"/>
              </a:rPr>
              <a:t>Xem lại bài đã học, học thuộc hai khổ thơ cuối bài thơ </a:t>
            </a:r>
            <a:r>
              <a:rPr lang="en-US" sz="2800" i="1" smtClean="0">
                <a:latin typeface="Arial" pitchFamily="34" charset="0"/>
                <a:cs typeface="Arial" pitchFamily="34" charset="0"/>
              </a:rPr>
              <a:t>Trong giấc mơ buổi sáng</a:t>
            </a:r>
          </a:p>
          <a:p>
            <a:pPr marL="285750" indent="-285750">
              <a:buFontTx/>
              <a:buChar char="-"/>
            </a:pPr>
            <a:r>
              <a:rPr lang="en-US" sz="2800" smtClean="0">
                <a:latin typeface="Arial" pitchFamily="34" charset="0"/>
                <a:cs typeface="Arial" pitchFamily="34" charset="0"/>
              </a:rPr>
              <a:t>Xem bài mới </a:t>
            </a:r>
            <a:r>
              <a:rPr lang="en-US" sz="2800" i="1" smtClean="0">
                <a:latin typeface="Arial" pitchFamily="34" charset="0"/>
                <a:cs typeface="Arial" pitchFamily="34" charset="0"/>
              </a:rPr>
              <a:t>Ngày mới bắt đầu </a:t>
            </a:r>
            <a:r>
              <a:rPr lang="en-US" sz="2800" smtClean="0">
                <a:latin typeface="Arial" pitchFamily="34" charset="0"/>
                <a:cs typeface="Arial" pitchFamily="34" charset="0"/>
              </a:rPr>
              <a:t>trang 128.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8511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73" t="26389" r="31618" b="29983"/>
          <a:stretch/>
        </p:blipFill>
        <p:spPr bwMode="auto">
          <a:xfrm>
            <a:off x="1664054" y="692429"/>
            <a:ext cx="5540103" cy="3510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209550" y="141516"/>
            <a:ext cx="609600" cy="6096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76300" y="230813"/>
            <a:ext cx="8039100" cy="461616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4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Quan sát hình ảnh bạn nhỏ và cảnh vật trong tranh</a:t>
            </a:r>
            <a:endParaRPr lang="en-US" sz="24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76300" y="4063092"/>
            <a:ext cx="7391400" cy="461616"/>
          </a:xfrm>
          <a:prstGeom prst="rect">
            <a:avLst/>
          </a:prstGeom>
          <a:solidFill>
            <a:schemeClr val="bg1"/>
          </a:solidFill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4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a. Bạn nhỏ đang làm gì? </a:t>
            </a:r>
            <a:endParaRPr lang="en-US" sz="24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76300" y="4439676"/>
            <a:ext cx="8420100" cy="461616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4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b. Em có hay ngủ mờ không? Em thường mơ thấy gì?</a:t>
            </a:r>
            <a:endParaRPr lang="en-US" sz="24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2115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17764" y="154208"/>
            <a:ext cx="609600" cy="6096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44682" y="192320"/>
            <a:ext cx="7391400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b="1">
                <a:latin typeface="Arial" pitchFamily="34" charset="0"/>
                <a:ea typeface="Arial-Rounded" pitchFamily="34" charset="0"/>
                <a:cs typeface="Arial" pitchFamily="34" charset="0"/>
              </a:rPr>
              <a:t>Đọc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84614" y="285750"/>
            <a:ext cx="5947064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8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Trong giấc mơ buổi sáng</a:t>
            </a:r>
            <a:endParaRPr lang="en-US" sz="28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9280" y="892175"/>
            <a:ext cx="4267200" cy="181583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Trong giấc mơ buổi sáng</a:t>
            </a: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Em gặp ông mặt trời</a:t>
            </a: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Mang túi đầy hoa nắng</a:t>
            </a: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Rải hoa vàng khắp nơi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55032" y="892175"/>
            <a:ext cx="4724400" cy="181583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Trong giấc mơ buổi sáng</a:t>
            </a: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Em thấy một dòng sông</a:t>
            </a: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Chảy tràn dòng sữa trắng</a:t>
            </a: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Đi qua ban mai hồng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74332" y="2787650"/>
            <a:ext cx="4518891" cy="181583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Trong giấc mơ buổi sáng</a:t>
            </a: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Em qua thảo nguyên xanh</a:t>
            </a: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Có rất nhiều hoa lạ</a:t>
            </a: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Mang tên bạn lớp mình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855032" y="2787917"/>
            <a:ext cx="4724400" cy="181583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Trong giấc mơ buổi sáng</a:t>
            </a: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Em nghe rõ bên tai</a:t>
            </a: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Lời của chú gà trống</a:t>
            </a: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- Dậy mau đi! Học bài!...</a:t>
            </a:r>
          </a:p>
        </p:txBody>
      </p:sp>
      <p:cxnSp>
        <p:nvCxnSpPr>
          <p:cNvPr id="18" name="Straight Connector 17"/>
          <p:cNvCxnSpPr/>
          <p:nvPr/>
        </p:nvCxnSpPr>
        <p:spPr>
          <a:xfrm flipH="1">
            <a:off x="3497245" y="750866"/>
            <a:ext cx="129597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5895686" y="788959"/>
            <a:ext cx="75487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3204030" y="2237922"/>
            <a:ext cx="75487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4999850" y="2238241"/>
            <a:ext cx="147103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8143438" y="2237922"/>
            <a:ext cx="83036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389890" y="4124778"/>
            <a:ext cx="83036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553777" y="4565650"/>
            <a:ext cx="4458277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(Nguyễn Lãm Thắng)</a:t>
            </a:r>
          </a:p>
        </p:txBody>
      </p:sp>
      <p:cxnSp>
        <p:nvCxnSpPr>
          <p:cNvPr id="25" name="Straight Connector 24"/>
          <p:cNvCxnSpPr/>
          <p:nvPr/>
        </p:nvCxnSpPr>
        <p:spPr>
          <a:xfrm flipH="1">
            <a:off x="941433" y="4095750"/>
            <a:ext cx="133730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4457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74332" y="285750"/>
            <a:ext cx="9737722" cy="4803072"/>
            <a:chOff x="274332" y="285750"/>
            <a:chExt cx="9737722" cy="4803072"/>
          </a:xfrm>
        </p:grpSpPr>
        <p:sp>
          <p:nvSpPr>
            <p:cNvPr id="35" name="TextBox 34"/>
            <p:cNvSpPr txBox="1"/>
            <p:nvPr/>
          </p:nvSpPr>
          <p:spPr>
            <a:xfrm>
              <a:off x="1584614" y="285750"/>
              <a:ext cx="5947064" cy="523172"/>
            </a:xfrm>
            <a:prstGeom prst="rect">
              <a:avLst/>
            </a:prstGeom>
            <a:noFill/>
          </p:spPr>
          <p:txBody>
            <a:bodyPr wrap="square" lIns="91391" tIns="45696" rIns="91391" bIns="45696" rtlCol="0">
              <a:spAutoFit/>
            </a:bodyPr>
            <a:lstStyle/>
            <a:p>
              <a:pPr algn="ctr"/>
              <a:r>
                <a:rPr lang="en-US" sz="2800" b="1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Trong giấc mơ buổi sáng</a:t>
              </a:r>
              <a:endParaRPr lang="en-US" sz="2800" b="1">
                <a:latin typeface="Arial" pitchFamily="34" charset="0"/>
                <a:ea typeface="Arial-Rounded" pitchFamily="34" charset="0"/>
                <a:cs typeface="Arial" pitchFamily="34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79280" y="892175"/>
              <a:ext cx="4267200" cy="1815833"/>
            </a:xfrm>
            <a:prstGeom prst="rect">
              <a:avLst/>
            </a:prstGeom>
            <a:noFill/>
          </p:spPr>
          <p:txBody>
            <a:bodyPr wrap="square" lIns="91391" tIns="45696" rIns="91391" bIns="45696" rtlCol="0">
              <a:spAutoFit/>
            </a:bodyPr>
            <a:lstStyle/>
            <a:p>
              <a:pPr algn="just"/>
              <a:r>
                <a:rPr lang="en-US" sz="280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Trong giấc mơ buổi sáng</a:t>
              </a:r>
            </a:p>
            <a:p>
              <a:pPr algn="just"/>
              <a:r>
                <a:rPr lang="en-US" sz="280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Em gặp ông mặt trời</a:t>
              </a:r>
            </a:p>
            <a:p>
              <a:pPr algn="just"/>
              <a:r>
                <a:rPr lang="en-US" sz="280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Mang túi đầy hoa nắng</a:t>
              </a:r>
            </a:p>
            <a:p>
              <a:pPr algn="just"/>
              <a:r>
                <a:rPr lang="en-US" sz="280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Rải hoa vàng khắp nơi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855032" y="892175"/>
              <a:ext cx="4724400" cy="1815833"/>
            </a:xfrm>
            <a:prstGeom prst="rect">
              <a:avLst/>
            </a:prstGeom>
            <a:noFill/>
          </p:spPr>
          <p:txBody>
            <a:bodyPr wrap="square" lIns="91391" tIns="45696" rIns="91391" bIns="45696" rtlCol="0">
              <a:spAutoFit/>
            </a:bodyPr>
            <a:lstStyle/>
            <a:p>
              <a:pPr algn="just"/>
              <a:r>
                <a:rPr lang="en-US" sz="280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Trong giấc mơ buổi sáng</a:t>
              </a:r>
            </a:p>
            <a:p>
              <a:pPr algn="just"/>
              <a:r>
                <a:rPr lang="en-US" sz="280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Em thấy một dòng sông</a:t>
              </a:r>
            </a:p>
            <a:p>
              <a:pPr algn="just"/>
              <a:r>
                <a:rPr lang="en-US" sz="280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Chảy tràn dòng sữa trắng</a:t>
              </a:r>
            </a:p>
            <a:p>
              <a:pPr algn="just"/>
              <a:r>
                <a:rPr lang="en-US" sz="280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Đi qua ban mai hồng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274332" y="2787650"/>
              <a:ext cx="4518891" cy="1815833"/>
            </a:xfrm>
            <a:prstGeom prst="rect">
              <a:avLst/>
            </a:prstGeom>
            <a:noFill/>
          </p:spPr>
          <p:txBody>
            <a:bodyPr wrap="square" lIns="91391" tIns="45696" rIns="91391" bIns="45696" rtlCol="0">
              <a:spAutoFit/>
            </a:bodyPr>
            <a:lstStyle/>
            <a:p>
              <a:pPr algn="just"/>
              <a:r>
                <a:rPr lang="en-US" sz="280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Trong giấc mơ buổi sáng</a:t>
              </a:r>
            </a:p>
            <a:p>
              <a:pPr algn="just"/>
              <a:r>
                <a:rPr lang="en-US" sz="280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Em qua thảo nguyên xanh</a:t>
              </a:r>
            </a:p>
            <a:p>
              <a:pPr algn="just"/>
              <a:r>
                <a:rPr lang="en-US" sz="280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Có rất nhiều hoa lạ</a:t>
              </a:r>
            </a:p>
            <a:p>
              <a:pPr algn="just"/>
              <a:r>
                <a:rPr lang="en-US" sz="280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Mang tên bạn lớp mình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4855032" y="2787917"/>
              <a:ext cx="4724400" cy="1815833"/>
            </a:xfrm>
            <a:prstGeom prst="rect">
              <a:avLst/>
            </a:prstGeom>
            <a:noFill/>
          </p:spPr>
          <p:txBody>
            <a:bodyPr wrap="square" lIns="91391" tIns="45696" rIns="91391" bIns="45696" rtlCol="0">
              <a:spAutoFit/>
            </a:bodyPr>
            <a:lstStyle/>
            <a:p>
              <a:pPr algn="just"/>
              <a:r>
                <a:rPr lang="en-US" sz="280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Trong giấc mơ buổi sáng</a:t>
              </a:r>
            </a:p>
            <a:p>
              <a:pPr algn="just"/>
              <a:r>
                <a:rPr lang="en-US" sz="280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Em nghe rõ bên tai</a:t>
              </a:r>
            </a:p>
            <a:p>
              <a:pPr algn="just"/>
              <a:r>
                <a:rPr lang="en-US" sz="280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Lời của chú gà trống</a:t>
              </a:r>
            </a:p>
            <a:p>
              <a:pPr algn="just"/>
              <a:r>
                <a:rPr lang="en-US" sz="280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- Dậy mau đi! Học bài!...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553777" y="4565650"/>
              <a:ext cx="4458277" cy="523172"/>
            </a:xfrm>
            <a:prstGeom prst="rect">
              <a:avLst/>
            </a:prstGeom>
            <a:noFill/>
          </p:spPr>
          <p:txBody>
            <a:bodyPr wrap="square" lIns="91391" tIns="45696" rIns="91391" bIns="45696" rtlCol="0">
              <a:spAutoFit/>
            </a:bodyPr>
            <a:lstStyle/>
            <a:p>
              <a:pPr algn="just"/>
              <a:r>
                <a:rPr lang="en-US" sz="280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(Nguyễn Lãm Thắng)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4038600" y="2242104"/>
            <a:ext cx="98712" cy="435617"/>
            <a:chOff x="2590800" y="2272159"/>
            <a:chExt cx="98712" cy="435617"/>
          </a:xfrm>
        </p:grpSpPr>
        <p:cxnSp>
          <p:nvCxnSpPr>
            <p:cNvPr id="24" name="Straight Connector 23"/>
            <p:cNvCxnSpPr/>
            <p:nvPr/>
          </p:nvCxnSpPr>
          <p:spPr>
            <a:xfrm flipH="1">
              <a:off x="2590800" y="2272159"/>
              <a:ext cx="38100" cy="42522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H="1">
              <a:off x="2651412" y="2282551"/>
              <a:ext cx="38100" cy="42522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4305300" y="4115967"/>
            <a:ext cx="98712" cy="435617"/>
            <a:chOff x="2590800" y="2272159"/>
            <a:chExt cx="98712" cy="435617"/>
          </a:xfrm>
        </p:grpSpPr>
        <p:cxnSp>
          <p:nvCxnSpPr>
            <p:cNvPr id="27" name="Straight Connector 26"/>
            <p:cNvCxnSpPr/>
            <p:nvPr/>
          </p:nvCxnSpPr>
          <p:spPr>
            <a:xfrm flipH="1">
              <a:off x="2590800" y="2272159"/>
              <a:ext cx="38100" cy="42522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H="1">
              <a:off x="2651412" y="2282551"/>
              <a:ext cx="38100" cy="42522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/>
          <p:cNvGrpSpPr/>
          <p:nvPr/>
        </p:nvGrpSpPr>
        <p:grpSpPr>
          <a:xfrm>
            <a:off x="8382000" y="2208846"/>
            <a:ext cx="98712" cy="435617"/>
            <a:chOff x="2590800" y="2272159"/>
            <a:chExt cx="98712" cy="435617"/>
          </a:xfrm>
        </p:grpSpPr>
        <p:cxnSp>
          <p:nvCxnSpPr>
            <p:cNvPr id="30" name="Straight Connector 29"/>
            <p:cNvCxnSpPr/>
            <p:nvPr/>
          </p:nvCxnSpPr>
          <p:spPr>
            <a:xfrm flipH="1">
              <a:off x="2590800" y="2272159"/>
              <a:ext cx="38100" cy="42522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H="1">
              <a:off x="2651412" y="2282551"/>
              <a:ext cx="38100" cy="42522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/>
          <p:cNvGrpSpPr/>
          <p:nvPr/>
        </p:nvGrpSpPr>
        <p:grpSpPr>
          <a:xfrm>
            <a:off x="8839200" y="4158096"/>
            <a:ext cx="98712" cy="435617"/>
            <a:chOff x="2590800" y="2272159"/>
            <a:chExt cx="98712" cy="435617"/>
          </a:xfrm>
        </p:grpSpPr>
        <p:cxnSp>
          <p:nvCxnSpPr>
            <p:cNvPr id="33" name="Straight Connector 32"/>
            <p:cNvCxnSpPr/>
            <p:nvPr/>
          </p:nvCxnSpPr>
          <p:spPr>
            <a:xfrm flipH="1">
              <a:off x="2590800" y="2272159"/>
              <a:ext cx="38100" cy="42522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H="1">
              <a:off x="2651412" y="2282551"/>
              <a:ext cx="38100" cy="42522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61870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Top 4 thảo nguyên đẹp quyến rũ nhất Trung Quốc | Nơi chia sẻ kinh nghiệm du  lị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1" y="1159804"/>
            <a:ext cx="5943600" cy="3640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228600" y="133350"/>
            <a:ext cx="4057161" cy="857250"/>
          </a:xfrm>
          <a:prstGeom prst="rect">
            <a:avLst/>
          </a:prstGeom>
        </p:spPr>
        <p:txBody>
          <a:bodyPr vert="horz" lIns="91305" tIns="45654" rIns="91305" bIns="45654" rtlCol="0" anchor="ctr">
            <a:noAutofit/>
          </a:bodyPr>
          <a:lstStyle>
            <a:lvl1pPr algn="ctr" defTabSz="91318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Thảo nguyên:</a:t>
            </a:r>
            <a:endParaRPr lang="en-US" sz="360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218963" y="440665"/>
            <a:ext cx="5638800" cy="857250"/>
          </a:xfrm>
          <a:prstGeom prst="rect">
            <a:avLst/>
          </a:prstGeom>
        </p:spPr>
        <p:txBody>
          <a:bodyPr vert="horz" lIns="91305" tIns="45654" rIns="91305" bIns="45654" rtlCol="0" anchor="ctr">
            <a:noAutofit/>
          </a:bodyPr>
          <a:lstStyle>
            <a:lvl1pPr algn="ctr" defTabSz="91318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600">
                <a:latin typeface="Arial" pitchFamily="34" charset="0"/>
                <a:cs typeface="Arial" pitchFamily="34" charset="0"/>
              </a:rPr>
              <a:t>v</a:t>
            </a:r>
            <a:r>
              <a:rPr lang="en-US" sz="3600" smtClean="0">
                <a:latin typeface="Arial" pitchFamily="34" charset="0"/>
                <a:cs typeface="Arial" pitchFamily="34" charset="0"/>
              </a:rPr>
              <a:t>ùng đất cao, bằng phẳng, rộng lớn, có nhiều cỏ mọc.</a:t>
            </a:r>
            <a:endParaRPr lang="en-US" sz="360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AutoShape 2" descr="Top of meadow, looking north | Sierra Nevada Meadow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Top of meadow, looking north | Sierra Nevada Meadow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01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62439" y="133350"/>
            <a:ext cx="2971800" cy="857250"/>
          </a:xfrm>
          <a:prstGeom prst="rect">
            <a:avLst/>
          </a:prstGeom>
        </p:spPr>
        <p:txBody>
          <a:bodyPr vert="horz" lIns="91305" tIns="45654" rIns="91305" bIns="45654" rtlCol="0" anchor="ctr">
            <a:noAutofit/>
          </a:bodyPr>
          <a:lstStyle>
            <a:lvl1pPr algn="ctr" defTabSz="91318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Ban mai:</a:t>
            </a:r>
            <a:endParaRPr lang="en-US" sz="360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590800" y="418866"/>
            <a:ext cx="5791200" cy="857250"/>
          </a:xfrm>
          <a:prstGeom prst="rect">
            <a:avLst/>
          </a:prstGeom>
        </p:spPr>
        <p:txBody>
          <a:bodyPr vert="horz" lIns="91305" tIns="45654" rIns="91305" bIns="45654" rtlCol="0" anchor="ctr">
            <a:noAutofit/>
          </a:bodyPr>
          <a:lstStyle>
            <a:lvl1pPr algn="ctr" defTabSz="91318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600" smtClean="0">
                <a:latin typeface="Arial" pitchFamily="34" charset="0"/>
                <a:cs typeface="Arial" pitchFamily="34" charset="0"/>
              </a:rPr>
              <a:t>buổi sáng khi mặt trời đang lên.</a:t>
            </a:r>
            <a:endParaRPr lang="en-US" sz="36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Kho ảnh miễn phí về nắng ban ma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78878"/>
            <a:ext cx="5181111" cy="3455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MS523 - Thầy là ánh nắng ban mai - Viết văn học trò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111" y="2381483"/>
            <a:ext cx="3825966" cy="2552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6664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82" b="30348"/>
          <a:stretch/>
        </p:blipFill>
        <p:spPr>
          <a:xfrm>
            <a:off x="2296768" y="4398988"/>
            <a:ext cx="1562100" cy="602750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158220" y="198666"/>
            <a:ext cx="9737722" cy="4803072"/>
            <a:chOff x="274332" y="285750"/>
            <a:chExt cx="9737722" cy="4803072"/>
          </a:xfrm>
        </p:grpSpPr>
        <p:sp>
          <p:nvSpPr>
            <p:cNvPr id="13" name="TextBox 12"/>
            <p:cNvSpPr txBox="1"/>
            <p:nvPr/>
          </p:nvSpPr>
          <p:spPr>
            <a:xfrm>
              <a:off x="1584614" y="285750"/>
              <a:ext cx="5947064" cy="523172"/>
            </a:xfrm>
            <a:prstGeom prst="rect">
              <a:avLst/>
            </a:prstGeom>
            <a:noFill/>
          </p:spPr>
          <p:txBody>
            <a:bodyPr wrap="square" lIns="91391" tIns="45696" rIns="91391" bIns="45696" rtlCol="0">
              <a:spAutoFit/>
            </a:bodyPr>
            <a:lstStyle/>
            <a:p>
              <a:pPr algn="ctr"/>
              <a:r>
                <a:rPr lang="en-US" sz="2800" b="1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Trong giấc mơ buổi sáng</a:t>
              </a:r>
              <a:endParaRPr lang="en-US" sz="2800" b="1">
                <a:latin typeface="Arial" pitchFamily="34" charset="0"/>
                <a:ea typeface="Arial-Rounded" pitchFamily="34" charset="0"/>
                <a:cs typeface="Arial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79280" y="892175"/>
              <a:ext cx="4267200" cy="1815833"/>
            </a:xfrm>
            <a:prstGeom prst="rect">
              <a:avLst/>
            </a:prstGeom>
            <a:noFill/>
          </p:spPr>
          <p:txBody>
            <a:bodyPr wrap="square" lIns="91391" tIns="45696" rIns="91391" bIns="45696" rtlCol="0">
              <a:spAutoFit/>
            </a:bodyPr>
            <a:lstStyle/>
            <a:p>
              <a:pPr algn="just"/>
              <a:r>
                <a:rPr lang="en-US" sz="280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Trong giấc mơ buổi sáng</a:t>
              </a:r>
            </a:p>
            <a:p>
              <a:pPr algn="just"/>
              <a:r>
                <a:rPr lang="en-US" sz="280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Em gặp ông mặt trời</a:t>
              </a:r>
            </a:p>
            <a:p>
              <a:pPr algn="just"/>
              <a:r>
                <a:rPr lang="en-US" sz="280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Mang túi đầy hoa nắng</a:t>
              </a:r>
            </a:p>
            <a:p>
              <a:pPr algn="just"/>
              <a:r>
                <a:rPr lang="en-US" sz="280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Rải hoa vàng khắp nơi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855032" y="892175"/>
              <a:ext cx="4724400" cy="1815833"/>
            </a:xfrm>
            <a:prstGeom prst="rect">
              <a:avLst/>
            </a:prstGeom>
            <a:noFill/>
          </p:spPr>
          <p:txBody>
            <a:bodyPr wrap="square" lIns="91391" tIns="45696" rIns="91391" bIns="45696" rtlCol="0">
              <a:spAutoFit/>
            </a:bodyPr>
            <a:lstStyle/>
            <a:p>
              <a:pPr algn="just"/>
              <a:r>
                <a:rPr lang="en-US" sz="280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Trong giấc mơ buổi sáng</a:t>
              </a:r>
            </a:p>
            <a:p>
              <a:pPr algn="just"/>
              <a:r>
                <a:rPr lang="en-US" sz="280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Em thấy một dòng sông</a:t>
              </a:r>
            </a:p>
            <a:p>
              <a:pPr algn="just"/>
              <a:r>
                <a:rPr lang="en-US" sz="280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Chảy tràn dòng sữa trắng</a:t>
              </a:r>
            </a:p>
            <a:p>
              <a:pPr algn="just"/>
              <a:r>
                <a:rPr lang="en-US" sz="280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Đi qua ban mai hồng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74332" y="2787650"/>
              <a:ext cx="4518891" cy="1815833"/>
            </a:xfrm>
            <a:prstGeom prst="rect">
              <a:avLst/>
            </a:prstGeom>
            <a:noFill/>
          </p:spPr>
          <p:txBody>
            <a:bodyPr wrap="square" lIns="91391" tIns="45696" rIns="91391" bIns="45696" rtlCol="0">
              <a:spAutoFit/>
            </a:bodyPr>
            <a:lstStyle/>
            <a:p>
              <a:pPr algn="just"/>
              <a:r>
                <a:rPr lang="en-US" sz="280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Trong giấc mơ buổi sáng</a:t>
              </a:r>
            </a:p>
            <a:p>
              <a:pPr algn="just"/>
              <a:r>
                <a:rPr lang="en-US" sz="280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Em qua thảo nguyên xanh</a:t>
              </a:r>
            </a:p>
            <a:p>
              <a:pPr algn="just"/>
              <a:r>
                <a:rPr lang="en-US" sz="280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Có rất nhiều hoa lạ</a:t>
              </a:r>
            </a:p>
            <a:p>
              <a:pPr algn="just"/>
              <a:r>
                <a:rPr lang="en-US" sz="280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Mang tên bạn lớp mình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855032" y="2787917"/>
              <a:ext cx="4724400" cy="1815833"/>
            </a:xfrm>
            <a:prstGeom prst="rect">
              <a:avLst/>
            </a:prstGeom>
            <a:noFill/>
          </p:spPr>
          <p:txBody>
            <a:bodyPr wrap="square" lIns="91391" tIns="45696" rIns="91391" bIns="45696" rtlCol="0">
              <a:spAutoFit/>
            </a:bodyPr>
            <a:lstStyle/>
            <a:p>
              <a:pPr algn="just"/>
              <a:r>
                <a:rPr lang="en-US" sz="280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Trong giấc mơ buổi sáng</a:t>
              </a:r>
            </a:p>
            <a:p>
              <a:pPr algn="just"/>
              <a:r>
                <a:rPr lang="en-US" sz="280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Em nghe rõ bên tai</a:t>
              </a:r>
            </a:p>
            <a:p>
              <a:pPr algn="just"/>
              <a:r>
                <a:rPr lang="en-US" sz="280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Lời của chú gà trống</a:t>
              </a:r>
            </a:p>
            <a:p>
              <a:pPr algn="just"/>
              <a:r>
                <a:rPr lang="en-US" sz="280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- Dậy mau đi! Học bài!...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553777" y="4565650"/>
              <a:ext cx="4458277" cy="523172"/>
            </a:xfrm>
            <a:prstGeom prst="rect">
              <a:avLst/>
            </a:prstGeom>
            <a:noFill/>
          </p:spPr>
          <p:txBody>
            <a:bodyPr wrap="square" lIns="91391" tIns="45696" rIns="91391" bIns="45696" rtlCol="0">
              <a:spAutoFit/>
            </a:bodyPr>
            <a:lstStyle/>
            <a:p>
              <a:pPr algn="just"/>
              <a:r>
                <a:rPr lang="en-US" sz="280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(Nguyễn Lãm Thắng)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13727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152400" y="666750"/>
            <a:ext cx="9305100" cy="4318000"/>
            <a:chOff x="274332" y="285750"/>
            <a:chExt cx="9305100" cy="4318000"/>
          </a:xfrm>
        </p:grpSpPr>
        <p:sp>
          <p:nvSpPr>
            <p:cNvPr id="26" name="TextBox 25"/>
            <p:cNvSpPr txBox="1"/>
            <p:nvPr/>
          </p:nvSpPr>
          <p:spPr>
            <a:xfrm>
              <a:off x="1584614" y="285750"/>
              <a:ext cx="5947064" cy="523172"/>
            </a:xfrm>
            <a:prstGeom prst="rect">
              <a:avLst/>
            </a:prstGeom>
            <a:noFill/>
          </p:spPr>
          <p:txBody>
            <a:bodyPr wrap="square" lIns="91391" tIns="45696" rIns="91391" bIns="45696" rtlCol="0">
              <a:spAutoFit/>
            </a:bodyPr>
            <a:lstStyle/>
            <a:p>
              <a:pPr algn="ctr"/>
              <a:r>
                <a:rPr lang="en-US" sz="2800" b="1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Trong giấc mơ buổi sáng</a:t>
              </a:r>
              <a:endParaRPr lang="en-US" sz="2800" b="1">
                <a:latin typeface="Arial" pitchFamily="34" charset="0"/>
                <a:ea typeface="Arial-Rounded" pitchFamily="34" charset="0"/>
                <a:cs typeface="Arial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79280" y="892175"/>
              <a:ext cx="4267200" cy="1815833"/>
            </a:xfrm>
            <a:prstGeom prst="rect">
              <a:avLst/>
            </a:prstGeom>
            <a:noFill/>
          </p:spPr>
          <p:txBody>
            <a:bodyPr wrap="square" lIns="91391" tIns="45696" rIns="91391" bIns="45696" rtlCol="0">
              <a:spAutoFit/>
            </a:bodyPr>
            <a:lstStyle/>
            <a:p>
              <a:pPr algn="just"/>
              <a:r>
                <a:rPr lang="en-US" sz="280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Trong giấc mơ buổi sáng</a:t>
              </a:r>
            </a:p>
            <a:p>
              <a:pPr algn="just"/>
              <a:r>
                <a:rPr lang="en-US" sz="280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Em gặp ông mặt trời</a:t>
              </a:r>
            </a:p>
            <a:p>
              <a:pPr algn="just"/>
              <a:r>
                <a:rPr lang="en-US" sz="280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Mang túi đầy hoa nắng</a:t>
              </a:r>
            </a:p>
            <a:p>
              <a:pPr algn="just"/>
              <a:r>
                <a:rPr lang="en-US" sz="280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Rải hoa vàng khắp nơi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855032" y="892175"/>
              <a:ext cx="4724400" cy="1815833"/>
            </a:xfrm>
            <a:prstGeom prst="rect">
              <a:avLst/>
            </a:prstGeom>
            <a:noFill/>
          </p:spPr>
          <p:txBody>
            <a:bodyPr wrap="square" lIns="91391" tIns="45696" rIns="91391" bIns="45696" rtlCol="0">
              <a:spAutoFit/>
            </a:bodyPr>
            <a:lstStyle/>
            <a:p>
              <a:pPr algn="just"/>
              <a:r>
                <a:rPr lang="en-US" sz="280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Trong giấc mơ buổi sáng</a:t>
              </a:r>
            </a:p>
            <a:p>
              <a:pPr algn="just"/>
              <a:r>
                <a:rPr lang="en-US" sz="280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Em thấy một dòng sông</a:t>
              </a:r>
            </a:p>
            <a:p>
              <a:pPr algn="just"/>
              <a:r>
                <a:rPr lang="en-US" sz="280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Chảy tràn dòng sữa trắng</a:t>
              </a:r>
            </a:p>
            <a:p>
              <a:pPr algn="just"/>
              <a:r>
                <a:rPr lang="en-US" sz="280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Đi qua ban mai hồng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74332" y="2787650"/>
              <a:ext cx="4518891" cy="1815833"/>
            </a:xfrm>
            <a:prstGeom prst="rect">
              <a:avLst/>
            </a:prstGeom>
            <a:noFill/>
          </p:spPr>
          <p:txBody>
            <a:bodyPr wrap="square" lIns="91391" tIns="45696" rIns="91391" bIns="45696" rtlCol="0">
              <a:spAutoFit/>
            </a:bodyPr>
            <a:lstStyle/>
            <a:p>
              <a:pPr algn="just"/>
              <a:r>
                <a:rPr lang="en-US" sz="280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Trong giấc mơ buổi sáng</a:t>
              </a:r>
            </a:p>
            <a:p>
              <a:pPr algn="just"/>
              <a:r>
                <a:rPr lang="en-US" sz="280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Em qua thảo nguyên xanh</a:t>
              </a:r>
            </a:p>
            <a:p>
              <a:pPr algn="just"/>
              <a:r>
                <a:rPr lang="en-US" sz="280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Có rất nhiều hoa lạ</a:t>
              </a:r>
            </a:p>
            <a:p>
              <a:pPr algn="just"/>
              <a:r>
                <a:rPr lang="en-US" sz="280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Mang tên bạn lớp mình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855032" y="2787917"/>
              <a:ext cx="4724400" cy="1815833"/>
            </a:xfrm>
            <a:prstGeom prst="rect">
              <a:avLst/>
            </a:prstGeom>
            <a:noFill/>
          </p:spPr>
          <p:txBody>
            <a:bodyPr wrap="square" lIns="91391" tIns="45696" rIns="91391" bIns="45696" rtlCol="0">
              <a:spAutoFit/>
            </a:bodyPr>
            <a:lstStyle/>
            <a:p>
              <a:pPr algn="just"/>
              <a:r>
                <a:rPr lang="en-US" sz="280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Trong giấc mơ buổi sáng</a:t>
              </a:r>
            </a:p>
            <a:p>
              <a:pPr algn="just"/>
              <a:r>
                <a:rPr lang="en-US" sz="280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Em nghe rõ bên tai</a:t>
              </a:r>
            </a:p>
            <a:p>
              <a:pPr algn="just"/>
              <a:r>
                <a:rPr lang="en-US" sz="280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Lời của chú gà trống</a:t>
              </a:r>
            </a:p>
            <a:p>
              <a:pPr algn="just"/>
              <a:r>
                <a:rPr lang="en-US" sz="280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- Dậy mau đi! Học bài!...</a:t>
              </a:r>
            </a:p>
          </p:txBody>
        </p:sp>
      </p:grpSp>
      <p:sp>
        <p:nvSpPr>
          <p:cNvPr id="5" name="Oval 4"/>
          <p:cNvSpPr/>
          <p:nvPr/>
        </p:nvSpPr>
        <p:spPr>
          <a:xfrm>
            <a:off x="65809" y="133350"/>
            <a:ext cx="609600" cy="6096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 smtClean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3</a:t>
            </a:r>
            <a:endParaRPr lang="en-US" sz="2800" b="1">
              <a:solidFill>
                <a:schemeClr val="bg1"/>
              </a:solidFill>
              <a:latin typeface="Arial Rounded MT Bold" pitchFamily="34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2728" y="222647"/>
            <a:ext cx="8222672" cy="830948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4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Tìm ở cuối các dòng thơ những tiếng cùng vần với nhau </a:t>
            </a:r>
            <a:endParaRPr lang="en-US" sz="24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882526" y="1701413"/>
            <a:ext cx="7200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smtClean="0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trời</a:t>
            </a:r>
            <a:endParaRPr lang="en-US" sz="280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237664" y="2565788"/>
            <a:ext cx="7008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smtClean="0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nơi</a:t>
            </a:r>
            <a:endParaRPr lang="en-US" sz="2800">
              <a:solidFill>
                <a:srgbClr val="FF0000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3177580" y="2128029"/>
            <a:ext cx="32690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546559" y="2983093"/>
            <a:ext cx="29718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7986292" y="2146780"/>
            <a:ext cx="10054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smtClean="0">
                <a:solidFill>
                  <a:srgbClr val="0070C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trắng</a:t>
            </a:r>
            <a:endParaRPr lang="en-US" sz="2800">
              <a:solidFill>
                <a:srgbClr val="0070C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999381" y="2140601"/>
            <a:ext cx="9861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smtClean="0">
                <a:solidFill>
                  <a:srgbClr val="0070C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nắng</a:t>
            </a:r>
            <a:endParaRPr lang="en-US" sz="2800">
              <a:solidFill>
                <a:srgbClr val="0070C0"/>
              </a:solidFill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8383764" y="2604408"/>
            <a:ext cx="47861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324841" y="2609330"/>
            <a:ext cx="52647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7730317" y="1701413"/>
            <a:ext cx="9653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smtClean="0">
                <a:solidFill>
                  <a:srgbClr val="FFC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sông</a:t>
            </a:r>
            <a:endParaRPr lang="en-US" sz="2800">
              <a:solidFill>
                <a:srgbClr val="FFC0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234590" y="2565051"/>
            <a:ext cx="9861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smtClean="0">
                <a:solidFill>
                  <a:srgbClr val="FFC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hồng</a:t>
            </a:r>
            <a:endParaRPr lang="en-US" sz="2800">
              <a:solidFill>
                <a:srgbClr val="FFC000"/>
              </a:solidFill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8036481" y="2168296"/>
            <a:ext cx="52647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7530342" y="3037685"/>
            <a:ext cx="52647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7192122" y="4033250"/>
            <a:ext cx="10054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smtClean="0">
                <a:solidFill>
                  <a:srgbClr val="FFC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trống</a:t>
            </a:r>
            <a:endParaRPr lang="en-US" sz="2800">
              <a:solidFill>
                <a:srgbClr val="FFC000"/>
              </a:solidFill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7519263" y="4487508"/>
            <a:ext cx="52647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7382517" y="3613159"/>
            <a:ext cx="5645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smtClean="0">
                <a:solidFill>
                  <a:srgbClr val="7030A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tai</a:t>
            </a:r>
            <a:endParaRPr lang="en-US" sz="2800">
              <a:solidFill>
                <a:srgbClr val="7030A0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7682487" y="4461263"/>
            <a:ext cx="6655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smtClean="0">
                <a:solidFill>
                  <a:srgbClr val="7030A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bài</a:t>
            </a:r>
            <a:endParaRPr lang="en-US" sz="2800">
              <a:solidFill>
                <a:srgbClr val="7030A0"/>
              </a:solidFill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>
            <a:off x="7585607" y="4033250"/>
            <a:ext cx="27016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954018" y="4879266"/>
            <a:ext cx="27016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2740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  <p:bldP spid="17" grpId="0"/>
      <p:bldP spid="18" grpId="0"/>
      <p:bldP spid="21" grpId="0"/>
      <p:bldP spid="22" grpId="0"/>
      <p:bldP spid="32" grpId="0"/>
      <p:bldP spid="34" grpId="0"/>
      <p:bldP spid="3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65809" y="180016"/>
            <a:ext cx="609600" cy="6096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 smtClean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4</a:t>
            </a:r>
            <a:endParaRPr lang="en-US" sz="2800" b="1">
              <a:solidFill>
                <a:schemeClr val="bg1"/>
              </a:solidFill>
              <a:latin typeface="Arial Rounded MT Bold" pitchFamily="34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2728" y="269313"/>
            <a:ext cx="2583872" cy="461616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400" b="1">
                <a:latin typeface="Arial" pitchFamily="34" charset="0"/>
                <a:ea typeface="Arial-Rounded" pitchFamily="34" charset="0"/>
                <a:cs typeface="Arial" pitchFamily="34" charset="0"/>
              </a:rPr>
              <a:t>Trả lời câu hỏi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158220" y="588078"/>
            <a:ext cx="9305100" cy="4318000"/>
            <a:chOff x="274332" y="285750"/>
            <a:chExt cx="9305100" cy="4318000"/>
          </a:xfrm>
        </p:grpSpPr>
        <p:sp>
          <p:nvSpPr>
            <p:cNvPr id="15" name="TextBox 14"/>
            <p:cNvSpPr txBox="1"/>
            <p:nvPr/>
          </p:nvSpPr>
          <p:spPr>
            <a:xfrm>
              <a:off x="1584614" y="285750"/>
              <a:ext cx="5947064" cy="523172"/>
            </a:xfrm>
            <a:prstGeom prst="rect">
              <a:avLst/>
            </a:prstGeom>
            <a:noFill/>
          </p:spPr>
          <p:txBody>
            <a:bodyPr wrap="square" lIns="91391" tIns="45696" rIns="91391" bIns="45696" rtlCol="0">
              <a:spAutoFit/>
            </a:bodyPr>
            <a:lstStyle/>
            <a:p>
              <a:pPr algn="ctr"/>
              <a:r>
                <a:rPr lang="en-US" sz="2800" b="1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Trong giấc mơ buổi sáng</a:t>
              </a:r>
              <a:endParaRPr lang="en-US" sz="2800" b="1">
                <a:latin typeface="Arial" pitchFamily="34" charset="0"/>
                <a:ea typeface="Arial-Rounded" pitchFamily="34" charset="0"/>
                <a:cs typeface="Arial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79280" y="892175"/>
              <a:ext cx="4267200" cy="1815833"/>
            </a:xfrm>
            <a:prstGeom prst="rect">
              <a:avLst/>
            </a:prstGeom>
            <a:noFill/>
          </p:spPr>
          <p:txBody>
            <a:bodyPr wrap="square" lIns="91391" tIns="45696" rIns="91391" bIns="45696" rtlCol="0">
              <a:spAutoFit/>
            </a:bodyPr>
            <a:lstStyle/>
            <a:p>
              <a:pPr algn="just"/>
              <a:r>
                <a:rPr lang="en-US" sz="280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Trong giấc mơ buổi sáng</a:t>
              </a:r>
            </a:p>
            <a:p>
              <a:pPr algn="just"/>
              <a:r>
                <a:rPr lang="en-US" sz="280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Em gặp ông mặt trời</a:t>
              </a:r>
            </a:p>
            <a:p>
              <a:pPr algn="just"/>
              <a:r>
                <a:rPr lang="en-US" sz="280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Mang túi đầy hoa nắng</a:t>
              </a:r>
            </a:p>
            <a:p>
              <a:pPr algn="just"/>
              <a:r>
                <a:rPr lang="en-US" sz="280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Rải hoa vàng khắp nơi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855032" y="892175"/>
              <a:ext cx="4724400" cy="1815833"/>
            </a:xfrm>
            <a:prstGeom prst="rect">
              <a:avLst/>
            </a:prstGeom>
            <a:noFill/>
          </p:spPr>
          <p:txBody>
            <a:bodyPr wrap="square" lIns="91391" tIns="45696" rIns="91391" bIns="45696" rtlCol="0">
              <a:spAutoFit/>
            </a:bodyPr>
            <a:lstStyle/>
            <a:p>
              <a:pPr algn="just"/>
              <a:r>
                <a:rPr lang="en-US" sz="280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Trong giấc mơ buổi sáng</a:t>
              </a:r>
            </a:p>
            <a:p>
              <a:pPr algn="just"/>
              <a:r>
                <a:rPr lang="en-US" sz="280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Em thấy một dòng sông</a:t>
              </a:r>
            </a:p>
            <a:p>
              <a:pPr algn="just"/>
              <a:r>
                <a:rPr lang="en-US" sz="280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Chảy tràn dòng sữa trắng</a:t>
              </a:r>
            </a:p>
            <a:p>
              <a:pPr algn="just"/>
              <a:r>
                <a:rPr lang="en-US" sz="280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Đi qua ban mai hồng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74332" y="2787650"/>
              <a:ext cx="4518891" cy="1815833"/>
            </a:xfrm>
            <a:prstGeom prst="rect">
              <a:avLst/>
            </a:prstGeom>
            <a:noFill/>
          </p:spPr>
          <p:txBody>
            <a:bodyPr wrap="square" lIns="91391" tIns="45696" rIns="91391" bIns="45696" rtlCol="0">
              <a:spAutoFit/>
            </a:bodyPr>
            <a:lstStyle/>
            <a:p>
              <a:pPr algn="just"/>
              <a:r>
                <a:rPr lang="en-US" sz="280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Trong giấc mơ buổi sáng</a:t>
              </a:r>
            </a:p>
            <a:p>
              <a:pPr algn="just"/>
              <a:r>
                <a:rPr lang="en-US" sz="280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Em qua thảo nguyên xanh</a:t>
              </a:r>
            </a:p>
            <a:p>
              <a:pPr algn="just"/>
              <a:r>
                <a:rPr lang="en-US" sz="280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Có rất nhiều hoa lạ</a:t>
              </a:r>
            </a:p>
            <a:p>
              <a:pPr algn="just"/>
              <a:r>
                <a:rPr lang="en-US" sz="280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Mang tên bạn lớp mình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855032" y="2787917"/>
              <a:ext cx="4724400" cy="1815833"/>
            </a:xfrm>
            <a:prstGeom prst="rect">
              <a:avLst/>
            </a:prstGeom>
            <a:noFill/>
          </p:spPr>
          <p:txBody>
            <a:bodyPr wrap="square" lIns="91391" tIns="45696" rIns="91391" bIns="45696" rtlCol="0">
              <a:spAutoFit/>
            </a:bodyPr>
            <a:lstStyle/>
            <a:p>
              <a:pPr algn="just"/>
              <a:r>
                <a:rPr lang="en-US" sz="280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Trong giấc mơ buổi sáng</a:t>
              </a:r>
            </a:p>
            <a:p>
              <a:pPr algn="just"/>
              <a:r>
                <a:rPr lang="en-US" sz="280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Em nghe rõ bên tai</a:t>
              </a:r>
            </a:p>
            <a:p>
              <a:pPr algn="just"/>
              <a:r>
                <a:rPr lang="en-US" sz="280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Lời của chú gà trống</a:t>
              </a:r>
            </a:p>
            <a:p>
              <a:pPr algn="just"/>
              <a:r>
                <a:rPr lang="en-US" sz="280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- Dậy mau đi! Học bài!...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96759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821</TotalTime>
  <Words>841</Words>
  <Application>Microsoft Office PowerPoint</Application>
  <PresentationFormat>On-screen Show (16:9)</PresentationFormat>
  <Paragraphs>166</Paragraphs>
  <Slides>16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PC</cp:lastModifiedBy>
  <cp:revision>135</cp:revision>
  <dcterms:created xsi:type="dcterms:W3CDTF">2020-12-08T15:48:47Z</dcterms:created>
  <dcterms:modified xsi:type="dcterms:W3CDTF">2021-03-31T03:05:03Z</dcterms:modified>
</cp:coreProperties>
</file>